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1" r:id="rId4"/>
    <p:sldId id="259" r:id="rId5"/>
    <p:sldId id="289" r:id="rId6"/>
    <p:sldId id="262" r:id="rId7"/>
    <p:sldId id="288" r:id="rId8"/>
    <p:sldId id="284" r:id="rId9"/>
    <p:sldId id="285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286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2747-AACE-4AB3-AD6C-7312DB1EC92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0BF41-17FD-43F1-B3B5-5D96A472E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8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853-3188-4398-ABA6-307A6729E8D4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4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07B9-823A-44D3-A830-9795654C6833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3463-EF26-4505-A3D6-0AEDC3E83E98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96679-7B7E-454E-A95C-517422D3966C}" type="datetime1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070E-D363-4A9C-B911-D9A463825519}" type="datetime1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230E1-7F74-4E93-A867-A38B563B8581}" type="datetime1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A8B3-707A-4C07-A3A9-C9341EB252BF}" type="datetime1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D16A4-BEE0-4D5E-9504-098B3B1FCA6F}" type="datetime1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DDE4-DA66-47F5-B123-60C0B0D7E1BE}" type="datetime1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7D93-0BE6-4CF8-9B57-C245C6C87181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F85E7-6387-462E-9934-6C92A8736218}" type="datetime1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2014 by Alfred P. Rovai, Jason D. Baker, and Michael K. Ponton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AE74-9504-4F08-A931-E4840DD8D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treepress.com/sta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Social Science Research Design and Statistics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2/e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Rovai, Jason D. Baker, and Michael K. Ponton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2362201"/>
            <a:ext cx="5257800" cy="1981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Mann-Whitney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Test</a:t>
            </a: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PowerPoint Prepared by 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Alfred P. Rovai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Presentation  </a:t>
            </a:r>
            <a:r>
              <a:rPr lang="en-US" dirty="0" smtClean="0">
                <a:latin typeface="Times New Roman"/>
                <a:cs typeface="Times New Roman"/>
              </a:rPr>
              <a:t>©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watertree press logo 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2133600" cy="723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IBM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SPSS</a:t>
            </a:r>
            <a:r>
              <a:rPr lang="en-US" sz="1200" dirty="0">
                <a:latin typeface="Times New Roman"/>
                <a:cs typeface="Times New Roman"/>
              </a:rPr>
              <a:t>®</a:t>
            </a:r>
            <a:r>
              <a:rPr lang="en-US" sz="1200" dirty="0" smtClean="0">
                <a:latin typeface="Times New Roman"/>
                <a:cs typeface="Times New Roman"/>
              </a:rPr>
              <a:t> Screen </a:t>
            </a:r>
            <a:r>
              <a:rPr lang="en-US" sz="1200" dirty="0">
                <a:latin typeface="Times New Roman"/>
                <a:cs typeface="Times New Roman"/>
              </a:rPr>
              <a:t>P</a:t>
            </a:r>
            <a:r>
              <a:rPr lang="en-US" sz="1200" dirty="0" smtClean="0">
                <a:latin typeface="Times New Roman"/>
                <a:cs typeface="Times New Roman"/>
              </a:rPr>
              <a:t>rints </a:t>
            </a:r>
            <a:r>
              <a:rPr lang="en-US" sz="1200" dirty="0">
                <a:latin typeface="Times New Roman"/>
                <a:cs typeface="Times New Roman"/>
              </a:rPr>
              <a:t>Courtesy of International Business Machines Corporation,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© </a:t>
            </a:r>
            <a:r>
              <a:rPr lang="en-US" sz="1200" dirty="0">
                <a:latin typeface="Times New Roman"/>
                <a:cs typeface="Times New Roman"/>
              </a:rPr>
              <a:t>International Business Machines Corporation.</a:t>
            </a:r>
          </a:p>
        </p:txBody>
      </p:sp>
      <p:pic>
        <p:nvPicPr>
          <p:cNvPr id="7" name="Picture 6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2759899" cy="356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0.50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85" y="228600"/>
            <a:ext cx="9144000" cy="59908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429000"/>
            <a:ext cx="51816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 to generate side-by-side boxplots.</a:t>
            </a:r>
          </a:p>
        </p:txBody>
      </p:sp>
    </p:spTree>
    <p:extLst>
      <p:ext uri="{BB962C8B-B14F-4D97-AF65-F5344CB8AC3E}">
        <p14:creationId xmlns:p14="http://schemas.microsoft.com/office/powerpoint/2010/main" val="25096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0.52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7" y="304800"/>
            <a:ext cx="9144000" cy="60039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124200"/>
            <a:ext cx="41910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Simple and Summaries of separate variables; click Define.</a:t>
            </a:r>
          </a:p>
        </p:txBody>
      </p:sp>
      <p:sp>
        <p:nvSpPr>
          <p:cNvPr id="6" name="Oval 5"/>
          <p:cNvSpPr/>
          <p:nvPr/>
        </p:nvSpPr>
        <p:spPr>
          <a:xfrm>
            <a:off x="1219200" y="1905000"/>
            <a:ext cx="1219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05200"/>
            <a:ext cx="4572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3124200"/>
            <a:ext cx="1981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0.56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99089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124200"/>
            <a:ext cx="39624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Computer Knowledge Pretest to the </a:t>
            </a:r>
            <a:r>
              <a:rPr lang="en-US" b="1" dirty="0" smtClean="0"/>
              <a:t>Boxes Represent: </a:t>
            </a:r>
            <a:r>
              <a:rPr lang="en-US" dirty="0" smtClean="0"/>
              <a:t>box and Student Gender to the </a:t>
            </a:r>
            <a:r>
              <a:rPr lang="en-US" b="1" dirty="0" smtClean="0"/>
              <a:t>Columns: box</a:t>
            </a:r>
            <a:r>
              <a:rPr lang="en-US" dirty="0" smtClean="0"/>
              <a:t>; click OK.</a:t>
            </a:r>
          </a:p>
        </p:txBody>
      </p:sp>
      <p:sp>
        <p:nvSpPr>
          <p:cNvPr id="6" name="Oval 5"/>
          <p:cNvSpPr/>
          <p:nvPr/>
        </p:nvSpPr>
        <p:spPr>
          <a:xfrm>
            <a:off x="2514600" y="1600200"/>
            <a:ext cx="22098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4800600"/>
            <a:ext cx="457200" cy="304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38862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1.00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7696200" cy="490091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1905000"/>
            <a:ext cx="2514600" cy="341632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 includes </a:t>
            </a:r>
            <a:r>
              <a:rPr lang="en-US" dirty="0"/>
              <a:t>a figure of two boxplots displaying the distributions of male and female computer knowledge </a:t>
            </a:r>
            <a:r>
              <a:rPr lang="en-US" dirty="0" smtClean="0"/>
              <a:t>pretest.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similarity of the distributions support a non-significant difference between the two. </a:t>
            </a:r>
          </a:p>
        </p:txBody>
      </p:sp>
    </p:spTree>
    <p:extLst>
      <p:ext uri="{BB962C8B-B14F-4D97-AF65-F5344CB8AC3E}">
        <p14:creationId xmlns:p14="http://schemas.microsoft.com/office/powerpoint/2010/main" val="309703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4 at 9.5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7751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4038600"/>
            <a:ext cx="48006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can also run </a:t>
            </a:r>
            <a:r>
              <a:rPr lang="en-US" dirty="0"/>
              <a:t>the test using the </a:t>
            </a:r>
            <a:r>
              <a:rPr lang="en-US" dirty="0" smtClean="0"/>
              <a:t>Independent </a:t>
            </a:r>
            <a:r>
              <a:rPr lang="en-US" dirty="0"/>
              <a:t>Samples option under the Nonparametric Tests menu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4 at 9.5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751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9800" y="3352800"/>
            <a:ext cx="48006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Customize analysis and then click the Fields tab.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447800" y="2743200"/>
            <a:ext cx="16002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609600"/>
            <a:ext cx="5334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4 at 9.53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7729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048000"/>
            <a:ext cx="3962400" cy="1200329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Move Computer Knowledge Pretest to the </a:t>
            </a:r>
            <a:r>
              <a:rPr lang="en-US" b="1" dirty="0" smtClean="0"/>
              <a:t>Test Fields: </a:t>
            </a:r>
            <a:r>
              <a:rPr lang="en-US" dirty="0" smtClean="0"/>
              <a:t>box and Student Gender to the </a:t>
            </a:r>
            <a:r>
              <a:rPr lang="en-US" b="1" dirty="0" smtClean="0"/>
              <a:t>Groups: </a:t>
            </a:r>
            <a:r>
              <a:rPr lang="en-US" dirty="0" smtClean="0"/>
              <a:t>box. Click the Settings tab.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733800" y="1447800"/>
            <a:ext cx="2438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685800"/>
            <a:ext cx="6858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4419600"/>
            <a:ext cx="2133600" cy="685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4 at 9.5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7297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048000"/>
            <a:ext cx="3962400" cy="923330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Customize tests and Mann-Whitney </a:t>
            </a:r>
            <a:r>
              <a:rPr lang="en-US" u="sng" dirty="0" smtClean="0"/>
              <a:t>U</a:t>
            </a:r>
            <a:r>
              <a:rPr lang="en-US" dirty="0" smtClean="0"/>
              <a:t> (2 samples). Click Test Options.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1219200"/>
            <a:ext cx="12954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1219200"/>
            <a:ext cx="838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1828800"/>
            <a:ext cx="1905000" cy="4572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4 at 10.0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7515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3048000"/>
            <a:ext cx="396240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 and select the default values by clicking Run to execute the procedure.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315200" y="5486400"/>
            <a:ext cx="838200" cy="3810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Nonparametric Tests output.</a:t>
            </a:r>
          </a:p>
        </p:txBody>
      </p:sp>
      <p:pic>
        <p:nvPicPr>
          <p:cNvPr id="5" name="Picture 4" descr="Screen Shot 2013-08-24 at 10.02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186"/>
            <a:ext cx="9144000" cy="21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Uses of the Mann-Whitney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Mann-Whitney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test is a nonparametric procedure that determines if ranked scores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(i.e., ordinal data)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two independent groups differ. It is also used to analyze interval or ratio scale variables that are not normally distributed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test is equivalent 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Kruskal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-Wallis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test when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only two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independent groups are compared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test is useful when when the normality assumption of the independent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-test is not tenable.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4 at 10.0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31435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962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 displays the Mann-Whitney summary statistics. Double-click the table in the SPSS output window to display the Model Viewer. </a:t>
            </a:r>
          </a:p>
        </p:txBody>
      </p:sp>
    </p:spTree>
    <p:extLst>
      <p:ext uri="{BB962C8B-B14F-4D97-AF65-F5344CB8AC3E}">
        <p14:creationId xmlns:p14="http://schemas.microsoft.com/office/powerpoint/2010/main" val="371790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8-24 at 10.06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6296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19800" y="6096000"/>
            <a:ext cx="25908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350520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Categorical Field Information from the View: pop-up menu to display a bar chart for Student </a:t>
            </a:r>
            <a:r>
              <a:rPr lang="en-US" dirty="0"/>
              <a:t>G</a:t>
            </a:r>
            <a:r>
              <a:rPr lang="en-US" dirty="0" smtClean="0"/>
              <a:t>ender.</a:t>
            </a:r>
          </a:p>
        </p:txBody>
      </p:sp>
    </p:spTree>
    <p:extLst>
      <p:ext uri="{BB962C8B-B14F-4D97-AF65-F5344CB8AC3E}">
        <p14:creationId xmlns:p14="http://schemas.microsoft.com/office/powerpoint/2010/main" val="30716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4 at 10.08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86806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343400" y="5943600"/>
            <a:ext cx="25908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3505200" cy="1200329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Continuous Field Information from the </a:t>
            </a:r>
            <a:r>
              <a:rPr lang="en-US" b="1" dirty="0" smtClean="0"/>
              <a:t>View: </a:t>
            </a:r>
            <a:r>
              <a:rPr lang="en-US" dirty="0" smtClean="0"/>
              <a:t>pop-up menu to display a histogram for Computer Knowledge Pretest.</a:t>
            </a:r>
          </a:p>
        </p:txBody>
      </p:sp>
    </p:spTree>
    <p:extLst>
      <p:ext uri="{BB962C8B-B14F-4D97-AF65-F5344CB8AC3E}">
        <p14:creationId xmlns:p14="http://schemas.microsoft.com/office/powerpoint/2010/main" val="2848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8-24 at 10.1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518"/>
            <a:ext cx="9144000" cy="58947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</p:spTree>
    <p:extLst>
      <p:ext uri="{BB962C8B-B14F-4D97-AF65-F5344CB8AC3E}">
        <p14:creationId xmlns:p14="http://schemas.microsoft.com/office/powerpoint/2010/main" val="198974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"/>
            <a:ext cx="8458200" cy="507831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Mann-Whitney </a:t>
            </a:r>
            <a:r>
              <a:rPr lang="en-US" i="1" dirty="0" smtClean="0"/>
              <a:t>U</a:t>
            </a:r>
            <a:r>
              <a:rPr lang="en-US" dirty="0" smtClean="0"/>
              <a:t> Test Results Summary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dirty="0"/>
              <a:t>: There is no difference in how the ranks of computer knowledge pretest are dispersed between male and female university </a:t>
            </a:r>
            <a:r>
              <a:rPr lang="en-US" dirty="0" smtClean="0"/>
              <a:t>students. The Mann-Whitney </a:t>
            </a:r>
            <a:r>
              <a:rPr lang="en-US" i="1" dirty="0" smtClean="0"/>
              <a:t>U</a:t>
            </a:r>
            <a:r>
              <a:rPr lang="en-US" dirty="0" smtClean="0"/>
              <a:t> test is not significant, </a:t>
            </a:r>
            <a:r>
              <a:rPr lang="cs-CZ" i="1" dirty="0"/>
              <a:t>U </a:t>
            </a:r>
            <a:r>
              <a:rPr lang="cs-CZ" dirty="0"/>
              <a:t>= 672.00</a:t>
            </a:r>
            <a:r>
              <a:rPr lang="cs-CZ" i="1" dirty="0"/>
              <a:t>, z </a:t>
            </a:r>
            <a:r>
              <a:rPr lang="cs-CZ" dirty="0"/>
              <a:t>= –1.28</a:t>
            </a:r>
            <a:r>
              <a:rPr lang="cs-CZ" i="1" dirty="0"/>
              <a:t>, p </a:t>
            </a:r>
            <a:r>
              <a:rPr lang="cs-CZ" dirty="0"/>
              <a:t>=.20</a:t>
            </a:r>
            <a:r>
              <a:rPr lang="cs-CZ" dirty="0" smtClean="0"/>
              <a:t>.</a:t>
            </a:r>
            <a:r>
              <a:rPr lang="en-US" dirty="0" smtClean="0"/>
              <a:t>  Consequently there is insufficient evidence to reject the null hypothesis of no difference between male and females.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Note: </a:t>
            </a:r>
            <a:r>
              <a:rPr lang="en-US" dirty="0" smtClean="0"/>
              <a:t>for </a:t>
            </a:r>
            <a:r>
              <a:rPr lang="en-US" dirty="0"/>
              <a:t>a significant test one should also report effect size using the </a:t>
            </a:r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dirty="0"/>
              <a:t>approximation. An approximation of the </a:t>
            </a:r>
            <a:r>
              <a:rPr lang="en-US" i="1" dirty="0"/>
              <a:t>r</a:t>
            </a:r>
            <a:r>
              <a:rPr lang="en-US" dirty="0"/>
              <a:t> coefficient can be </a:t>
            </a:r>
            <a:r>
              <a:rPr lang="en-US" dirty="0" smtClean="0"/>
              <a:t>obtained </a:t>
            </a:r>
            <a:r>
              <a:rPr lang="en-US" dirty="0"/>
              <a:t>using the following </a:t>
            </a:r>
            <a:r>
              <a:rPr lang="en-US" dirty="0" smtClean="0"/>
              <a:t>formula: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= total number of cases and </a:t>
            </a:r>
            <a:r>
              <a:rPr lang="en-US" i="1" dirty="0"/>
              <a:t>z</a:t>
            </a:r>
            <a:r>
              <a:rPr lang="en-US" dirty="0"/>
              <a:t> = the </a:t>
            </a:r>
            <a:r>
              <a:rPr lang="en-US" i="1" dirty="0"/>
              <a:t>z</a:t>
            </a:r>
            <a:r>
              <a:rPr lang="en-US" dirty="0"/>
              <a:t>-value produced by SPSS (see </a:t>
            </a:r>
            <a:r>
              <a:rPr lang="en-US" i="1" dirty="0"/>
              <a:t>Test Statistics</a:t>
            </a:r>
            <a:r>
              <a:rPr lang="en-US" dirty="0"/>
              <a:t> table </a:t>
            </a:r>
            <a:r>
              <a:rPr lang="en-US" dirty="0" smtClean="0"/>
              <a:t>in SPSS output above). In this case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smtClean="0"/>
              <a:t>= </a:t>
            </a:r>
            <a:r>
              <a:rPr lang="en-US" smtClean="0"/>
              <a:t>-.</a:t>
            </a:r>
            <a:r>
              <a:rPr lang="en-US" dirty="0" smtClean="0"/>
              <a:t>13, representing little if </a:t>
            </a:r>
            <a:r>
              <a:rPr lang="en-US" smtClean="0"/>
              <a:t>any effect.</a:t>
            </a:r>
            <a:endParaRPr lang="en-US" dirty="0" smtClean="0"/>
          </a:p>
        </p:txBody>
      </p:sp>
      <p:pic>
        <p:nvPicPr>
          <p:cNvPr id="8" name="Picture 7" descr="Screen Shot 2013-08-21 at 11.1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00400"/>
            <a:ext cx="2235200" cy="15240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36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 of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8-21 at 6.31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143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1828800"/>
            <a:ext cx="3968943" cy="369332"/>
          </a:xfrm>
          <a:prstGeom prst="rect">
            <a:avLst/>
          </a:prstGeom>
          <a:solidFill>
            <a:srgbClr val="001667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the dataset </a:t>
            </a:r>
            <a:r>
              <a:rPr lang="en-US" i="1" dirty="0" smtClean="0"/>
              <a:t>Computer </a:t>
            </a:r>
            <a:r>
              <a:rPr lang="en-US" i="1" dirty="0" err="1" smtClean="0"/>
              <a:t>Anxiety.sav</a:t>
            </a:r>
            <a:r>
              <a:rPr lang="en-US" dirty="0" smtClean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438400"/>
            <a:ext cx="55245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166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1667"/>
                </a:solidFill>
              </a:rPr>
              <a:t>File available at </a:t>
            </a:r>
            <a:r>
              <a:rPr lang="en-US" dirty="0" smtClean="0">
                <a:solidFill>
                  <a:srgbClr val="001667"/>
                </a:solidFill>
                <a:hlinkClick r:id="rId3"/>
              </a:rPr>
              <a:t>http://www.watertreepress.com/stats</a:t>
            </a:r>
            <a:endParaRPr lang="en-US" dirty="0" smtClean="0">
              <a:solidFill>
                <a:srgbClr val="001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0.33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9987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3960" y="4038600"/>
            <a:ext cx="5954640" cy="646331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indicated. Alternatively, one can use the Legacy Dialogs as shown on the following slides. </a:t>
            </a:r>
          </a:p>
        </p:txBody>
      </p:sp>
    </p:spTree>
    <p:extLst>
      <p:ext uri="{BB962C8B-B14F-4D97-AF65-F5344CB8AC3E}">
        <p14:creationId xmlns:p14="http://schemas.microsoft.com/office/powerpoint/2010/main" val="7792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0.33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091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4038600"/>
            <a:ext cx="4800600" cy="1477328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Follow the menu as indicated</a:t>
            </a:r>
            <a:r>
              <a:rPr lang="en-US" dirty="0"/>
              <a:t> </a:t>
            </a:r>
            <a:r>
              <a:rPr lang="en-US" dirty="0" smtClean="0"/>
              <a:t>to use </a:t>
            </a:r>
            <a:r>
              <a:rPr lang="en-US" dirty="0"/>
              <a:t>Legacy Dialogs. Alternatively, one can run the test using the </a:t>
            </a:r>
            <a:r>
              <a:rPr lang="en-US" dirty="0" smtClean="0"/>
              <a:t>Independent </a:t>
            </a:r>
            <a:r>
              <a:rPr lang="en-US" dirty="0"/>
              <a:t>Samples option under the Nonparametric Tests menu.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91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8-21 at 10.3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228600"/>
            <a:ext cx="9144000" cy="60091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371600"/>
            <a:ext cx="4038600" cy="313932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this example, we will test the following null hypothesis:</a:t>
            </a:r>
          </a:p>
          <a:p>
            <a:pPr algn="ctr"/>
            <a:r>
              <a:rPr lang="en-US" i="1" dirty="0" smtClean="0"/>
              <a:t>H</a:t>
            </a:r>
            <a:r>
              <a:rPr lang="en-US" baseline="-25000" dirty="0" smtClean="0"/>
              <a:t>o</a:t>
            </a:r>
            <a:r>
              <a:rPr lang="en-US" dirty="0" smtClean="0"/>
              <a:t>: </a:t>
            </a:r>
            <a:r>
              <a:rPr lang="en-US" dirty="0"/>
              <a:t>There is no difference in how the ranks of computer knowledge pretest are dispersed between male and female university students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Select and move </a:t>
            </a:r>
            <a:r>
              <a:rPr lang="en-US" i="1" dirty="0" smtClean="0"/>
              <a:t>Computer Knowledge Pretest </a:t>
            </a:r>
            <a:r>
              <a:rPr lang="en-US" dirty="0" smtClean="0"/>
              <a:t>to the </a:t>
            </a:r>
            <a:r>
              <a:rPr lang="en-US" b="1" dirty="0" smtClean="0"/>
              <a:t>Test Variable List:</a:t>
            </a:r>
            <a:r>
              <a:rPr lang="en-US" dirty="0" smtClean="0"/>
              <a:t>. Check Mann-Whitney </a:t>
            </a:r>
            <a:r>
              <a:rPr lang="en-US" i="1" dirty="0" smtClean="0"/>
              <a:t>U</a:t>
            </a:r>
            <a:r>
              <a:rPr lang="en-US" dirty="0" smtClean="0"/>
              <a:t> as the Test Type. </a:t>
            </a:r>
            <a:r>
              <a:rPr lang="en-US" dirty="0"/>
              <a:t>C</a:t>
            </a:r>
            <a:r>
              <a:rPr lang="en-US" dirty="0" smtClean="0"/>
              <a:t>lick Options...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1524000"/>
            <a:ext cx="1447800" cy="6858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6800" y="3048000"/>
            <a:ext cx="1295400" cy="609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1676400"/>
            <a:ext cx="6096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0.41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9987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267200"/>
            <a:ext cx="4038600" cy="646331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Check Descriptive to generate descriptive statistics; click Continue then OK.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86000" y="4343400"/>
            <a:ext cx="1066800" cy="5551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5486400"/>
            <a:ext cx="6096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3733800"/>
            <a:ext cx="6096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95800" y="3657600"/>
            <a:ext cx="457200" cy="402771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3581400"/>
            <a:ext cx="5867400" cy="923330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contents of the SPSS Log is the first output entry. The Log reflects the syntax used by SPSS to generate the </a:t>
            </a:r>
            <a:r>
              <a:rPr lang="en-US" dirty="0" err="1" smtClean="0"/>
              <a:t>Npar</a:t>
            </a:r>
            <a:r>
              <a:rPr lang="en-US" dirty="0" smtClean="0"/>
              <a:t> Tests output.</a:t>
            </a:r>
          </a:p>
        </p:txBody>
      </p:sp>
      <p:pic>
        <p:nvPicPr>
          <p:cNvPr id="3" name="Picture 2" descr="Screen Shot 2013-08-21 at 10.4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393"/>
            <a:ext cx="9144000" cy="22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8-21 at 10.4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7670608" cy="5791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0960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Copyright 2013 by Alfred P. Rovai, Jason D. Baker, and Michael K. Ponton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76200"/>
            <a:ext cx="3048000" cy="369332"/>
          </a:xfrm>
          <a:prstGeom prst="rect">
            <a:avLst/>
          </a:prstGeom>
          <a:solidFill>
            <a:srgbClr val="0016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3048000"/>
            <a:ext cx="3810000" cy="2308324"/>
          </a:xfrm>
          <a:prstGeom prst="rect">
            <a:avLst/>
          </a:prstGeom>
          <a:solidFill>
            <a:srgbClr val="00166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SPSS output includes descriptive statistics to include a summary of ranks. SPSS </a:t>
            </a:r>
            <a:r>
              <a:rPr lang="en-US" dirty="0"/>
              <a:t>output </a:t>
            </a:r>
            <a:r>
              <a:rPr lang="en-US" dirty="0" smtClean="0"/>
              <a:t>also displays test statistics that show an insignificant difference, </a:t>
            </a:r>
            <a:r>
              <a:rPr lang="en-US" i="1" dirty="0" smtClean="0"/>
              <a:t>p</a:t>
            </a:r>
            <a:r>
              <a:rPr lang="en-US" dirty="0" smtClean="0"/>
              <a:t> = .20,  </a:t>
            </a:r>
            <a:r>
              <a:rPr lang="en-US" dirty="0"/>
              <a:t>between </a:t>
            </a:r>
            <a:r>
              <a:rPr lang="en-US" dirty="0" smtClean="0"/>
              <a:t>males and females since </a:t>
            </a:r>
            <a:r>
              <a:rPr lang="en-US" dirty="0"/>
              <a:t>the </a:t>
            </a:r>
            <a:r>
              <a:rPr lang="en-US" dirty="0" smtClean="0"/>
              <a:t>asymptotic significance </a:t>
            </a:r>
            <a:r>
              <a:rPr lang="en-US" dirty="0"/>
              <a:t>level </a:t>
            </a:r>
            <a:r>
              <a:rPr lang="en-US" dirty="0" smtClean="0"/>
              <a:t>&gt;= </a:t>
            </a:r>
            <a:r>
              <a:rPr lang="en-US" dirty="0"/>
              <a:t>.05 (the assumed </a:t>
            </a:r>
            <a:r>
              <a:rPr lang="en-US" i="1" dirty="0" err="1"/>
              <a:t>à</a:t>
            </a:r>
            <a:r>
              <a:rPr lang="en-US" i="1" dirty="0"/>
              <a:t> priori </a:t>
            </a:r>
            <a:r>
              <a:rPr lang="en-US" dirty="0"/>
              <a:t>significance level).</a:t>
            </a:r>
            <a:endParaRPr lang="en-US" dirty="0" smtClean="0"/>
          </a:p>
        </p:txBody>
      </p:sp>
      <p:sp>
        <p:nvSpPr>
          <p:cNvPr id="7" name="Oval 6"/>
          <p:cNvSpPr/>
          <p:nvPr/>
        </p:nvSpPr>
        <p:spPr>
          <a:xfrm>
            <a:off x="2895600" y="5486400"/>
            <a:ext cx="457200" cy="228600"/>
          </a:xfrm>
          <a:prstGeom prst="ellipse">
            <a:avLst/>
          </a:prstGeom>
          <a:noFill/>
          <a:ln w="28575">
            <a:solidFill>
              <a:srgbClr val="001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1169</Words>
  <Application>Microsoft Office PowerPoint</Application>
  <PresentationFormat>On-screen Show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Social Science Research Design and Statistics, 2/e Alfred P. Rovai, Jason D. Baker, and Michael K. Ponton</vt:lpstr>
      <vt:lpstr>Uses of the Mann-Whitney U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Watertree Press LLC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Ponton</dc:creator>
  <cp:keywords/>
  <dc:description/>
  <cp:lastModifiedBy>Michael Ponton</cp:lastModifiedBy>
  <cp:revision>70</cp:revision>
  <dcterms:created xsi:type="dcterms:W3CDTF">2013-06-04T13:30:25Z</dcterms:created>
  <dcterms:modified xsi:type="dcterms:W3CDTF">2016-03-14T14:14:08Z</dcterms:modified>
  <cp:category/>
</cp:coreProperties>
</file>